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51"/>
  </p:notesMasterIdLst>
  <p:sldIdLst>
    <p:sldId id="570" r:id="rId3"/>
    <p:sldId id="580" r:id="rId4"/>
    <p:sldId id="571" r:id="rId5"/>
    <p:sldId id="577" r:id="rId6"/>
    <p:sldId id="578" r:id="rId7"/>
    <p:sldId id="572" r:id="rId8"/>
    <p:sldId id="573" r:id="rId9"/>
    <p:sldId id="581" r:id="rId10"/>
    <p:sldId id="582" r:id="rId11"/>
    <p:sldId id="583" r:id="rId12"/>
    <p:sldId id="574" r:id="rId13"/>
    <p:sldId id="575" r:id="rId14"/>
    <p:sldId id="579" r:id="rId15"/>
    <p:sldId id="584" r:id="rId16"/>
    <p:sldId id="587" r:id="rId17"/>
    <p:sldId id="588" r:id="rId18"/>
    <p:sldId id="586" r:id="rId19"/>
    <p:sldId id="585" r:id="rId20"/>
    <p:sldId id="589" r:id="rId21"/>
    <p:sldId id="590" r:id="rId22"/>
    <p:sldId id="591" r:id="rId23"/>
    <p:sldId id="592" r:id="rId24"/>
    <p:sldId id="593" r:id="rId25"/>
    <p:sldId id="594" r:id="rId26"/>
    <p:sldId id="595" r:id="rId27"/>
    <p:sldId id="596" r:id="rId28"/>
    <p:sldId id="597" r:id="rId29"/>
    <p:sldId id="598" r:id="rId30"/>
    <p:sldId id="599" r:id="rId31"/>
    <p:sldId id="600" r:id="rId32"/>
    <p:sldId id="601" r:id="rId33"/>
    <p:sldId id="602" r:id="rId34"/>
    <p:sldId id="603" r:id="rId35"/>
    <p:sldId id="604" r:id="rId36"/>
    <p:sldId id="605" r:id="rId37"/>
    <p:sldId id="606" r:id="rId38"/>
    <p:sldId id="607" r:id="rId39"/>
    <p:sldId id="608" r:id="rId40"/>
    <p:sldId id="609" r:id="rId41"/>
    <p:sldId id="610" r:id="rId42"/>
    <p:sldId id="611" r:id="rId43"/>
    <p:sldId id="612" r:id="rId44"/>
    <p:sldId id="613" r:id="rId45"/>
    <p:sldId id="614" r:id="rId46"/>
    <p:sldId id="615" r:id="rId47"/>
    <p:sldId id="616" r:id="rId48"/>
    <p:sldId id="617" r:id="rId49"/>
    <p:sldId id="618" r:id="rId50"/>
  </p:sldIdLst>
  <p:sldSz cx="9144000" cy="6858000" type="screen4x3"/>
  <p:notesSz cx="6858000" cy="9144000"/>
  <p:custDataLst>
    <p:tags r:id="rId52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286" autoAdjust="0"/>
  </p:normalViewPr>
  <p:slideViewPr>
    <p:cSldViewPr snapToGrid="0">
      <p:cViewPr varScale="1">
        <p:scale>
          <a:sx n="108" d="100"/>
          <a:sy n="108" d="100"/>
        </p:scale>
        <p:origin x="726" y="102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interested.github.io/statistics/softmax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rinterested.github.io/statistics/softmax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2802" y="2102797"/>
            <a:ext cx="7391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이항 분류 및 다항 분류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437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대표적 다중 분류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err="1" smtClean="0"/>
              <a:t>손글씨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026" name="Picture 2" descr="https://i.imgur.com/ITrm9x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68" y="1693279"/>
            <a:ext cx="5204294" cy="446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2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분류에서의 손실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4533855" cy="5151503"/>
          </a:xfrm>
        </p:spPr>
        <p:txBody>
          <a:bodyPr/>
          <a:lstStyle/>
          <a:p>
            <a:r>
              <a:rPr lang="ko-KR" altLang="en-US" dirty="0" smtClean="0"/>
              <a:t>크로스 엔트로피</a:t>
            </a:r>
            <a:endParaRPr lang="en-US" altLang="ko-KR" dirty="0" smtClean="0"/>
          </a:p>
          <a:p>
            <a:pPr lvl="1"/>
            <a:r>
              <a:rPr lang="ko-KR" altLang="en-US" dirty="0"/>
              <a:t>실제 데이터의 결과 값인 </a:t>
            </a:r>
            <a:r>
              <a:rPr lang="en-US" altLang="ko-KR" dirty="0" smtClean="0"/>
              <a:t>y</a:t>
            </a:r>
          </a:p>
          <a:p>
            <a:pPr lvl="2"/>
            <a:r>
              <a:rPr lang="en-US" altLang="ko-KR" dirty="0" smtClean="0"/>
              <a:t>y=1</a:t>
            </a:r>
            <a:r>
              <a:rPr lang="ko-KR" altLang="en-US" dirty="0"/>
              <a:t>일 </a:t>
            </a:r>
            <a:r>
              <a:rPr lang="ko-KR" altLang="en-US" dirty="0" smtClean="0"/>
              <a:t>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예측 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에 가까워질수록 </a:t>
            </a:r>
            <a:r>
              <a:rPr lang="en-US" altLang="ko-KR" dirty="0"/>
              <a:t>cost function</a:t>
            </a:r>
            <a:r>
              <a:rPr lang="ko-KR" altLang="en-US" dirty="0"/>
              <a:t>의 값은 </a:t>
            </a:r>
            <a:r>
              <a:rPr lang="ko-KR" altLang="en-US" dirty="0" smtClean="0"/>
              <a:t>작아져야 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반대로 </a:t>
            </a:r>
            <a:r>
              <a:rPr lang="en-US" altLang="ko-KR" dirty="0"/>
              <a:t>0</a:t>
            </a:r>
            <a:r>
              <a:rPr lang="ko-KR" altLang="en-US" dirty="0"/>
              <a:t>에 가까워질수록 </a:t>
            </a:r>
            <a:r>
              <a:rPr lang="en-US" altLang="ko-KR" dirty="0"/>
              <a:t>cost function</a:t>
            </a:r>
            <a:r>
              <a:rPr lang="ko-KR" altLang="en-US" dirty="0"/>
              <a:t>의 값이 무한대로 증가하게 되어 예측이 틀렸다는 것을 </a:t>
            </a:r>
            <a:r>
              <a:rPr lang="ko-KR" altLang="en-US" dirty="0" smtClean="0"/>
              <a:t>보여주어야 함</a:t>
            </a:r>
            <a:endParaRPr lang="en-US" altLang="ko-KR" dirty="0" smtClean="0"/>
          </a:p>
          <a:p>
            <a:pPr lvl="2"/>
            <a:r>
              <a:rPr lang="en-US" altLang="ko-KR" dirty="0" smtClean="0">
                <a:solidFill>
                  <a:srgbClr val="FF0000"/>
                </a:solidFill>
              </a:rPr>
              <a:t>y=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ko-KR" altLang="en-US" dirty="0">
                <a:solidFill>
                  <a:srgbClr val="FF0000"/>
                </a:solidFill>
              </a:rPr>
              <a:t>일 </a:t>
            </a:r>
            <a:r>
              <a:rPr lang="ko-KR" altLang="en-US" dirty="0" smtClean="0">
                <a:solidFill>
                  <a:srgbClr val="FF0000"/>
                </a:solidFill>
              </a:rPr>
              <a:t>때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3"/>
            <a:r>
              <a:rPr lang="ko-KR" altLang="en-US" dirty="0" smtClean="0"/>
              <a:t>예측이 </a:t>
            </a:r>
            <a:r>
              <a:rPr lang="en-US" altLang="ko-KR" dirty="0"/>
              <a:t>0</a:t>
            </a:r>
            <a:r>
              <a:rPr lang="ko-KR" altLang="en-US" dirty="0"/>
              <a:t>으로 맞게 되면 </a:t>
            </a:r>
            <a:r>
              <a:rPr lang="en-US" altLang="ko-KR" dirty="0"/>
              <a:t>cost function</a:t>
            </a:r>
            <a:r>
              <a:rPr lang="ko-KR" altLang="en-US" dirty="0"/>
              <a:t>은 매우 작은 값을 </a:t>
            </a:r>
            <a:r>
              <a:rPr lang="ko-KR" altLang="en-US" dirty="0" smtClean="0"/>
              <a:t>가지고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반대로 </a:t>
            </a:r>
            <a:r>
              <a:rPr lang="ko-KR" altLang="en-US" dirty="0"/>
              <a:t>예측이 </a:t>
            </a:r>
            <a:r>
              <a:rPr lang="en-US" altLang="ko-KR" dirty="0"/>
              <a:t>1</a:t>
            </a:r>
            <a:r>
              <a:rPr lang="ko-KR" altLang="en-US" dirty="0"/>
              <a:t>로 하게 되어 예측에 실패할 경우 </a:t>
            </a:r>
            <a:r>
              <a:rPr lang="en-US" altLang="ko-KR" dirty="0"/>
              <a:t>cost </a:t>
            </a:r>
            <a:r>
              <a:rPr lang="ko-KR" altLang="en-US" dirty="0"/>
              <a:t>값이 무한대로 증가하여 틀렸다는 것을 알 수 있게 </a:t>
            </a:r>
            <a:r>
              <a:rPr lang="ko-KR" altLang="en-US" dirty="0" smtClean="0"/>
              <a:t>해야 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188" y="3043241"/>
            <a:ext cx="3182919" cy="31829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796" y="998431"/>
            <a:ext cx="3390900" cy="1371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517" y="2454550"/>
            <a:ext cx="4479549" cy="452877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2478024" y="3675888"/>
            <a:ext cx="3630168" cy="2148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2401824" y="1968821"/>
            <a:ext cx="3322320" cy="315530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7123176" y="2907427"/>
            <a:ext cx="767999" cy="862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6466450" y="2907427"/>
            <a:ext cx="182644" cy="62818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49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크로스 </a:t>
            </a:r>
            <a:r>
              <a:rPr lang="ko-KR" altLang="en-US" dirty="0" smtClean="0"/>
              <a:t>엔트로피</a:t>
            </a:r>
            <a:r>
              <a:rPr lang="en-US" altLang="ko-KR" dirty="0" smtClean="0"/>
              <a:t> </a:t>
            </a:r>
            <a:r>
              <a:rPr lang="ko-KR" altLang="en-US" dirty="0" smtClean="0"/>
              <a:t>손실 함수 직접 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Cross entropy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53010" y="2866989"/>
            <a:ext cx="702561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alpha =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0.1e-1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np.linspace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+alpha,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-alpha,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y1 = -np.log(x)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y2 = -np.log(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-x)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plt.axhline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(y=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color=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'r'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'--'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,linewidth=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plt.axvline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color=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'r'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'-.'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,linewidth=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plt.axvline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color=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'r'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'-.'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,linewidth=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(x, y1,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'-log(x)'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(x, y2,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'-log(1-x)'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loc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'best'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324" y="1006522"/>
            <a:ext cx="4455602" cy="306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1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크로스 엔트로피</a:t>
            </a:r>
            <a:r>
              <a:rPr lang="en-US" altLang="ko-KR" dirty="0"/>
              <a:t> </a:t>
            </a:r>
            <a:r>
              <a:rPr lang="ko-KR" altLang="en-US" dirty="0" smtClean="0"/>
              <a:t>손실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tf.keras.losses.categorical_crossentropy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정답</a:t>
            </a:r>
            <a:endParaRPr lang="en-US" altLang="ko-KR" dirty="0" smtClean="0"/>
          </a:p>
          <a:p>
            <a:pPr lvl="2"/>
            <a:r>
              <a:rPr lang="es-ES" altLang="ko-KR" dirty="0" smtClean="0"/>
              <a:t>y_true = [[0, 1, 0], [0, 0, 1]]</a:t>
            </a:r>
          </a:p>
          <a:p>
            <a:pPr lvl="1"/>
            <a:r>
              <a:rPr lang="ko-KR" altLang="en-US" dirty="0" smtClean="0"/>
              <a:t>예측</a:t>
            </a:r>
            <a:endParaRPr lang="en-US" altLang="ko-KR" dirty="0" smtClean="0"/>
          </a:p>
          <a:p>
            <a:pPr lvl="2"/>
            <a:r>
              <a:rPr lang="es-ES" altLang="ko-KR" dirty="0" smtClean="0"/>
              <a:t>y_pred = [[0.05, 0.95, 0], [0.1, 0.8, 0.1]]</a:t>
            </a:r>
          </a:p>
          <a:p>
            <a:pPr lvl="1"/>
            <a:r>
              <a:rPr lang="ko-KR" altLang="en-US" dirty="0" smtClean="0"/>
              <a:t>함수 적용</a:t>
            </a:r>
            <a:endParaRPr lang="es-ES" altLang="ko-KR" dirty="0" smtClean="0"/>
          </a:p>
          <a:p>
            <a:pPr lvl="2"/>
            <a:r>
              <a:rPr lang="es-ES" altLang="ko-KR" dirty="0" smtClean="0"/>
              <a:t>Loss = tf.keras.losses.categorical_crossentropy(y_true, y_pred)</a:t>
            </a:r>
          </a:p>
          <a:p>
            <a:pPr lvl="1"/>
            <a:r>
              <a:rPr lang="ko-KR" altLang="en-US" dirty="0" smtClean="0"/>
              <a:t>결과</a:t>
            </a:r>
            <a:endParaRPr lang="es-ES" altLang="ko-KR" dirty="0" smtClean="0"/>
          </a:p>
          <a:p>
            <a:pPr lvl="2"/>
            <a:r>
              <a:rPr lang="es-ES" altLang="ko-KR" dirty="0" smtClean="0"/>
              <a:t>loss.numpy()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47" y="3972991"/>
            <a:ext cx="5588933" cy="1885182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4263005" y="3999275"/>
            <a:ext cx="3364414" cy="391053"/>
          </a:xfrm>
          <a:prstGeom prst="wedgeRoundRectCallout">
            <a:avLst>
              <a:gd name="adj1" fmla="val -22001"/>
              <a:gd name="adj2" fmla="val 156335"/>
              <a:gd name="adj3" fmla="val 16667"/>
            </a:avLst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정답이 </a:t>
            </a:r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r>
              <a:rPr lang="ko-KR" altLang="en-US" sz="1400" dirty="0" smtClean="0">
                <a:solidFill>
                  <a:schemeClr val="tx1"/>
                </a:solidFill>
              </a:rPr>
              <a:t>인데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정답을 </a:t>
            </a:r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r>
              <a:rPr lang="ko-KR" altLang="en-US" sz="1400" dirty="0" smtClean="0">
                <a:solidFill>
                  <a:schemeClr val="tx1"/>
                </a:solidFill>
              </a:rPr>
              <a:t>이 </a:t>
            </a:r>
            <a:r>
              <a:rPr lang="en-US" altLang="ko-KR" sz="1400" dirty="0" smtClean="0">
                <a:solidFill>
                  <a:schemeClr val="tx1"/>
                </a:solidFill>
              </a:rPr>
              <a:t>0.8</a:t>
            </a:r>
            <a:r>
              <a:rPr lang="ko-KR" altLang="en-US" sz="1400" dirty="0" smtClean="0">
                <a:solidFill>
                  <a:schemeClr val="tx1"/>
                </a:solidFill>
              </a:rPr>
              <a:t>로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예측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276475" y="5858174"/>
            <a:ext cx="2575685" cy="467692"/>
          </a:xfrm>
          <a:prstGeom prst="wedgeRoundRectCallout">
            <a:avLst>
              <a:gd name="adj1" fmla="val -23360"/>
              <a:gd name="adj2" fmla="val -96506"/>
              <a:gd name="adj3" fmla="val 16667"/>
            </a:avLst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정답이 </a:t>
            </a:r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r>
              <a:rPr lang="ko-KR" altLang="en-US" sz="1200" dirty="0" smtClean="0">
                <a:solidFill>
                  <a:schemeClr val="tx1"/>
                </a:solidFill>
              </a:rPr>
              <a:t>인데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정답을 </a:t>
            </a:r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r>
              <a:rPr lang="ko-KR" altLang="en-US" sz="1200" dirty="0" smtClean="0">
                <a:solidFill>
                  <a:schemeClr val="tx1"/>
                </a:solidFill>
              </a:rPr>
              <a:t>이 </a:t>
            </a:r>
            <a:r>
              <a:rPr lang="en-US" altLang="ko-KR" sz="1200" dirty="0" smtClean="0">
                <a:solidFill>
                  <a:schemeClr val="tx1"/>
                </a:solidFill>
              </a:rPr>
              <a:t>0.8</a:t>
            </a:r>
            <a:r>
              <a:rPr lang="ko-KR" altLang="en-US" sz="1200" dirty="0" smtClean="0">
                <a:solidFill>
                  <a:schemeClr val="tx1"/>
                </a:solidFill>
              </a:rPr>
              <a:t>로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예측해 손실 값이 매우 큼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2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 사용 크로스 </a:t>
            </a:r>
            <a:r>
              <a:rPr lang="ko-KR" altLang="en-US" dirty="0"/>
              <a:t>엔트로피</a:t>
            </a:r>
            <a:r>
              <a:rPr lang="en-US" altLang="ko-KR" dirty="0"/>
              <a:t> </a:t>
            </a:r>
            <a:r>
              <a:rPr lang="ko-KR" altLang="en-US" dirty="0"/>
              <a:t>손실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tf.keras.losses.categorical_crossentropy</a:t>
            </a:r>
            <a:endParaRPr lang="en-US" altLang="ko-KR" dirty="0"/>
          </a:p>
          <a:p>
            <a:pPr lvl="1"/>
            <a:r>
              <a:rPr lang="ko-KR" altLang="en-US" dirty="0" smtClean="0"/>
              <a:t>정답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원 </a:t>
            </a:r>
            <a:r>
              <a:rPr lang="ko-KR" altLang="en-US" dirty="0" err="1" smtClean="0"/>
              <a:t>핫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인코딩</a:t>
            </a:r>
            <a:r>
              <a:rPr lang="ko-KR" altLang="en-US" dirty="0" smtClean="0"/>
              <a:t> 유형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2"/>
            <a:r>
              <a:rPr lang="es-ES" altLang="ko-KR" dirty="0"/>
              <a:t>y_true = [[0, 1, 0], [0, 0, 1]] </a:t>
            </a:r>
            <a:endParaRPr lang="es-ES" altLang="ko-KR" dirty="0" smtClean="0"/>
          </a:p>
          <a:p>
            <a:r>
              <a:rPr lang="en-US" altLang="ko-KR" dirty="0" err="1" smtClean="0"/>
              <a:t>tf.keras.losses.sparse_categorical_crossentropy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정답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일반 유형</a:t>
            </a:r>
            <a:endParaRPr lang="en-US" altLang="ko-KR" dirty="0"/>
          </a:p>
          <a:p>
            <a:pPr lvl="2"/>
            <a:r>
              <a:rPr lang="es-ES" altLang="ko-KR" dirty="0"/>
              <a:t>y_true = </a:t>
            </a:r>
            <a:r>
              <a:rPr lang="es-ES" altLang="ko-KR" dirty="0" smtClean="0"/>
              <a:t>[[1], [2]]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73371" y="3498394"/>
            <a:ext cx="765126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= [[0, 1, 0], [0, 0, 1]]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0.05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0.95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]]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loss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tf.keras.losses.sparse_categorical_crossentropy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loss.numpy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52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</a:t>
            </a:r>
            <a:r>
              <a:rPr lang="en-US" altLang="ko-KR" dirty="0"/>
              <a:t> </a:t>
            </a:r>
            <a:r>
              <a:rPr lang="ko-KR" altLang="en-US" dirty="0" smtClean="0"/>
              <a:t>값을 </a:t>
            </a:r>
            <a:r>
              <a:rPr lang="ko-KR" altLang="en-US" dirty="0" err="1" smtClean="0"/>
              <a:t>원핫으로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일반 값을 </a:t>
            </a:r>
            <a:r>
              <a:rPr lang="ko-KR" altLang="en-US" dirty="0" err="1"/>
              <a:t>원핫으로</a:t>
            </a:r>
            <a:r>
              <a:rPr lang="ko-KR" altLang="en-US" dirty="0"/>
              <a:t> 변환해 크로스 엔트로피 손실 함수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92555" y="1672664"/>
            <a:ext cx="735427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tf.one_hot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depth=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tf.reshape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0.05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0.95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]]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loss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tf.keras.losses.categorical_crossentropy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loss.numpy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55" y="4236423"/>
            <a:ext cx="46767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3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크로스 엔트로피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비용함수</a:t>
            </a:r>
            <a:r>
              <a:rPr lang="en-US" altLang="ko-KR" dirty="0" smtClean="0"/>
              <a:t>: Cross entropy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smtClean="0"/>
              <a:t>p(x): </a:t>
            </a:r>
            <a:r>
              <a:rPr lang="ko-KR" altLang="en-US" dirty="0" smtClean="0"/>
              <a:t>실제 </a:t>
            </a:r>
            <a:r>
              <a:rPr lang="ko-KR" altLang="en-US" dirty="0"/>
              <a:t>분류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q(x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결과값</a:t>
            </a:r>
            <a:r>
              <a:rPr lang="en-US" altLang="ko-KR" dirty="0"/>
              <a:t>(Y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38" y="5195148"/>
            <a:ext cx="2787588" cy="688460"/>
          </a:xfrm>
          <a:prstGeom prst="rect">
            <a:avLst/>
          </a:prstGeom>
        </p:spPr>
      </p:pic>
      <p:pic>
        <p:nvPicPr>
          <p:cNvPr id="6" name="Picture 2" descr="https://t1.daumcdn.net/cfile/tistory/99DE5E33598306282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5" y="3411346"/>
            <a:ext cx="3092243" cy="151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t1.daumcdn.net/cfile/tistory/99D03E33598307720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340" y="1682811"/>
            <a:ext cx="2639472" cy="53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1.daumcdn.net/cfile/tistory/99A3DD33598309960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31" y="2950005"/>
            <a:ext cx="3457042" cy="319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4603521" y="3907559"/>
            <a:ext cx="541862" cy="519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/오른쪽 화살표 7"/>
          <p:cNvSpPr/>
          <p:nvPr/>
        </p:nvSpPr>
        <p:spPr>
          <a:xfrm>
            <a:off x="6374166" y="3962977"/>
            <a:ext cx="612560" cy="408373"/>
          </a:xfrm>
          <a:prstGeom prst="leftRightArrow">
            <a:avLst>
              <a:gd name="adj1" fmla="val 50000"/>
              <a:gd name="adj2" fmla="val 39130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7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크로스 엔트로피</a:t>
            </a:r>
            <a:r>
              <a:rPr lang="en-US" altLang="ko-KR" dirty="0"/>
              <a:t> </a:t>
            </a:r>
            <a:r>
              <a:rPr lang="ko-KR" altLang="en-US" dirty="0"/>
              <a:t>손실 </a:t>
            </a:r>
            <a:r>
              <a:rPr lang="ko-KR" altLang="en-US" dirty="0" smtClean="0"/>
              <a:t>값 직접 계산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79157" y="3035246"/>
            <a:ext cx="8049846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tf.reshape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tf.one_hot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([[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]], depth=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), 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= [[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0.05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0.95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0.8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]]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loss =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tf.keras.losses.categorical_crossentropy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y_true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loss.numpy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(-np.log(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0.95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), -np.log(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67" y="5753711"/>
            <a:ext cx="3933825" cy="5810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83523" y="4062500"/>
            <a:ext cx="568496" cy="225215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60573" y="4062500"/>
            <a:ext cx="443596" cy="225215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2867465" y="4287715"/>
            <a:ext cx="359507" cy="937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4553292" y="4311147"/>
            <a:ext cx="1060341" cy="937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https://t1.daumcdn.net/cfile/tistory/99D03E33598307720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820" y="2024093"/>
            <a:ext cx="2639472" cy="53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1.daumcdn.net/cfile/tistory/99A3DD3359830996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479" y="897760"/>
            <a:ext cx="2925445" cy="270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421743" y="2904295"/>
            <a:ext cx="2960257" cy="829505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5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Softmax</a:t>
            </a:r>
            <a:r>
              <a:rPr lang="ko-KR" altLang="en-US" dirty="0" smtClean="0"/>
              <a:t> 함수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확률 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결과를 모두 더하면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07292" y="2340171"/>
            <a:ext cx="80162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a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([[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0.3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2.9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4.0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]])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sm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tf.keras.activations.softmax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tf.convert_to_tensor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(a))</a:t>
            </a:r>
          </a:p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sm.numpy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06" y="4366663"/>
            <a:ext cx="36671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5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067518" y="2012415"/>
            <a:ext cx="28873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5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장 분류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446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4-3 classcification.ipynb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243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51453" y="1788479"/>
            <a:ext cx="551946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이항 분류</a:t>
            </a:r>
            <a:r>
              <a:rPr lang="en-US" altLang="ko-K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레드 와인과 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화이트 와인 구분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575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화인 데이터 셋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캘리포니아 </a:t>
            </a:r>
            <a:r>
              <a:rPr lang="ko-KR" altLang="en-US" dirty="0" err="1" smtClean="0"/>
              <a:t>어바인</a:t>
            </a:r>
            <a:r>
              <a:rPr lang="ko-KR" altLang="en-US" dirty="0" smtClean="0"/>
              <a:t> 대학 제공</a:t>
            </a:r>
            <a:endParaRPr lang="en-US" altLang="ko-KR" dirty="0" smtClean="0"/>
          </a:p>
          <a:p>
            <a:r>
              <a:rPr lang="ko-KR" altLang="en-US" dirty="0" smtClean="0"/>
              <a:t>특징 </a:t>
            </a:r>
            <a:r>
              <a:rPr lang="en-US" altLang="ko-KR" dirty="0" smtClean="0"/>
              <a:t>12 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p108</a:t>
            </a:r>
          </a:p>
          <a:p>
            <a:pPr lvl="1"/>
            <a:r>
              <a:rPr lang="en-US" altLang="ko-KR" dirty="0"/>
              <a:t>['fixed acidity', 'volatile acidity', 'citric acid', 'residual sugar',</a:t>
            </a:r>
          </a:p>
          <a:p>
            <a:pPr lvl="1"/>
            <a:r>
              <a:rPr lang="en-US" altLang="ko-KR" dirty="0"/>
              <a:t>       'chlorides', 'free sulfur dioxide', 'total sulfur dioxide', 'density',</a:t>
            </a:r>
          </a:p>
          <a:p>
            <a:pPr lvl="1"/>
            <a:r>
              <a:rPr lang="en-US" altLang="ko-KR" dirty="0"/>
              <a:t>       'pH', '</a:t>
            </a:r>
            <a:r>
              <a:rPr lang="en-US" altLang="ko-KR" dirty="0" err="1"/>
              <a:t>sulphates</a:t>
            </a:r>
            <a:r>
              <a:rPr lang="en-US" altLang="ko-KR" dirty="0"/>
              <a:t>', 'alcohol', </a:t>
            </a:r>
            <a:r>
              <a:rPr lang="en-US" altLang="ko-KR" dirty="0">
                <a:solidFill>
                  <a:srgbClr val="FF0000"/>
                </a:solidFill>
              </a:rPr>
              <a:t>'quality'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93101" y="3599213"/>
            <a:ext cx="788815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5.1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와인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불러오기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pandas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red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pd.read_csv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'http://archive.ics.uci.edu/ml/machine-learning-databases/wine-quality/winequality-red.csv'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';'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white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pd.read_csv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'http://archive.ics.uci.edu/ml/machine-learning-databases/wine-quality/winequality-white.csv'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';'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red.head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white.head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22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와인 </a:t>
            </a:r>
            <a:r>
              <a:rPr lang="ko-KR" altLang="en-US" dirty="0" err="1"/>
              <a:t>데이터셋</a:t>
            </a:r>
            <a:r>
              <a:rPr lang="ko-KR" altLang="en-US" dirty="0"/>
              <a:t> 합치기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두 데이터를 합하여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pd.concat</a:t>
            </a:r>
            <a:r>
              <a:rPr lang="en-US" altLang="ko-KR" dirty="0" smtClean="0"/>
              <a:t>()</a:t>
            </a:r>
          </a:p>
          <a:p>
            <a:r>
              <a:rPr lang="ko-KR" altLang="en-US" dirty="0" smtClean="0"/>
              <a:t>와인 구분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레드 와인</a:t>
            </a:r>
            <a:r>
              <a:rPr lang="en-US" altLang="ko-KR" dirty="0" smtClean="0"/>
              <a:t>: 0</a:t>
            </a:r>
          </a:p>
          <a:p>
            <a:pPr lvl="1"/>
            <a:r>
              <a:rPr lang="ko-KR" altLang="en-US" dirty="0" smtClean="0"/>
              <a:t>화이트 </a:t>
            </a:r>
            <a:r>
              <a:rPr lang="ko-KR" altLang="en-US" dirty="0"/>
              <a:t>와인</a:t>
            </a:r>
            <a:r>
              <a:rPr lang="en-US" altLang="ko-KR" dirty="0"/>
              <a:t>: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440013" y="1162211"/>
            <a:ext cx="36776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5.2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와인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합치기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red[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'type'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=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white[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'type'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=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red.head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white.head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wine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pd.concat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([red, white])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wine.describe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04" y="3114176"/>
            <a:ext cx="5220995" cy="321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6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레드 와인 화이트 와인 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52770" y="1301839"/>
            <a:ext cx="653840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5.3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레드 와인과 화이트 와인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type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히스토그램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plt.hist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(wine[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'type'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plt.xticks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(wine[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'type'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].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value_counts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559" y="3010157"/>
            <a:ext cx="4205387" cy="333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9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정규화 이후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최소 </a:t>
            </a:r>
            <a:r>
              <a:rPr lang="en-US" altLang="ko-KR" dirty="0" smtClean="0"/>
              <a:t>0, 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1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48260" y="1392693"/>
            <a:ext cx="65335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5.5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데이터 정규화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wine_norm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(wine -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min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 / 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max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 -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min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wine_norm.head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wine_norm.describe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40" y="2534237"/>
            <a:ext cx="6824037" cy="368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레드와인과</a:t>
            </a:r>
            <a:r>
              <a:rPr lang="ko-KR" altLang="en-US" dirty="0" smtClean="0"/>
              <a:t> 화이트 와인 행 섞기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27789" y="1165087"/>
            <a:ext cx="714242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5.6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데이터 섞은 후 </a:t>
            </a:r>
            <a:r>
              <a:rPr lang="en-US" altLang="ko-KR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array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로 변환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endParaRPr lang="en-US" altLang="ko-KR" sz="1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wine_shuffle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wine_norm.sample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frac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wine_shuffle.head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wine_shuffle.to_numpy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[: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280" y="2794398"/>
            <a:ext cx="5651607" cy="357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9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데이터와 테스트 데이터 분리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특징에서 마지막 값을 정답으로</a:t>
            </a:r>
            <a:endParaRPr lang="en-US" altLang="ko-KR" dirty="0" smtClean="0"/>
          </a:p>
          <a:p>
            <a:r>
              <a:rPr lang="ko-KR" altLang="en-US" dirty="0" smtClean="0"/>
              <a:t>정답을 원 </a:t>
            </a:r>
            <a:r>
              <a:rPr lang="ko-KR" altLang="en-US" dirty="0" err="1" smtClean="0"/>
              <a:t>핫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인코딩으로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98626" y="2925769"/>
            <a:ext cx="786225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5.7 train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데이터와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test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데이터로 분리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 *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[: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: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[: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:, :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tf.keras.utils.to_categorical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FF0000"/>
                </a:solidFill>
                <a:latin typeface="Courier New" panose="02070309020205020404" pitchFamily="49" charset="0"/>
              </a:rPr>
              <a:t>num_classes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tf.keras.utils.to_categorical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FF0000"/>
                </a:solidFill>
                <a:latin typeface="Courier New" panose="02070309020205020404" pitchFamily="49" charset="0"/>
              </a:rPr>
              <a:t>num_classes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26258" y="3814233"/>
            <a:ext cx="429513" cy="214498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854964" y="3364990"/>
            <a:ext cx="1001614" cy="294434"/>
          </a:xfrm>
          <a:prstGeom prst="wedgeRoundRectCallout">
            <a:avLst>
              <a:gd name="adj1" fmla="val -21698"/>
              <a:gd name="adj2" fmla="val 96625"/>
              <a:gd name="adj3" fmla="val 16667"/>
            </a:avLst>
          </a:prstGeom>
          <a:noFill/>
          <a:ln w="158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0000FF"/>
                </a:solidFill>
              </a:rPr>
              <a:t>정답 제외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7659263" y="3364990"/>
            <a:ext cx="1001614" cy="294434"/>
          </a:xfrm>
          <a:prstGeom prst="wedgeRoundRectCallout">
            <a:avLst>
              <a:gd name="adj1" fmla="val -21698"/>
              <a:gd name="adj2" fmla="val 96625"/>
              <a:gd name="adj3" fmla="val 16667"/>
            </a:avLst>
          </a:prstGeom>
          <a:noFill/>
          <a:ln w="158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0000FF"/>
                </a:solidFill>
              </a:rPr>
              <a:t>정답만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93234" y="3814233"/>
            <a:ext cx="429513" cy="214498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41014" y="1378313"/>
            <a:ext cx="2536448" cy="102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677462" y="1378312"/>
            <a:ext cx="213712" cy="10292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553300" y="1135108"/>
            <a:ext cx="511679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type</a:t>
            </a:r>
            <a:r>
              <a:rPr lang="ko-KR" altLang="en-US" sz="1050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8641" y="2845038"/>
            <a:ext cx="360996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-1</a:t>
            </a:r>
            <a:r>
              <a:rPr lang="ko-KR" altLang="en-US" sz="1050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141014" y="2424035"/>
            <a:ext cx="2536448" cy="422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677462" y="2424034"/>
            <a:ext cx="213712" cy="42277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10048" y="1375930"/>
            <a:ext cx="1087157" cy="122341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</a:t>
            </a:r>
          </a:p>
          <a:p>
            <a:pPr algn="r"/>
            <a:r>
              <a:rPr lang="en-US" altLang="ko-KR" sz="1050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</a:t>
            </a:r>
          </a:p>
          <a:p>
            <a:pPr algn="r"/>
            <a:r>
              <a:rPr lang="en-US" altLang="ko-KR" sz="1050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…</a:t>
            </a:r>
          </a:p>
          <a:p>
            <a:pPr algn="r"/>
            <a:r>
              <a:rPr lang="en-US" altLang="ko-KR" sz="1050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…</a:t>
            </a:r>
          </a:p>
          <a:p>
            <a:pPr algn="r"/>
            <a:r>
              <a:rPr lang="en-US" altLang="ko-KR" sz="1050" dirty="0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…</a:t>
            </a:r>
          </a:p>
          <a:p>
            <a:pPr algn="r"/>
            <a:r>
              <a:rPr lang="en-US" altLang="ko-KR" sz="1050" dirty="0" err="1" smtClean="0">
                <a:solidFill>
                  <a:srgbClr val="00B0F0"/>
                </a:solidFill>
                <a:latin typeface="맑은 고딕" panose="020B0503020000020004" pitchFamily="50" charset="-127"/>
                <a:cs typeface="Tahoma" pitchFamily="34" charset="0"/>
              </a:rPr>
              <a:t>train_index</a:t>
            </a:r>
            <a:r>
              <a:rPr lang="en-US" altLang="ko-KR" sz="1050" dirty="0" smtClean="0">
                <a:solidFill>
                  <a:srgbClr val="00B0F0"/>
                </a:solidFill>
                <a:latin typeface="맑은 고딕" panose="020B0503020000020004" pitchFamily="50" charset="-127"/>
                <a:cs typeface="Tahoma" pitchFamily="34" charset="0"/>
              </a:rPr>
              <a:t> – 1</a:t>
            </a:r>
          </a:p>
          <a:p>
            <a:pPr algn="r"/>
            <a:r>
              <a:rPr lang="en-US" altLang="ko-KR" sz="1050" dirty="0" err="1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train_index</a:t>
            </a:r>
            <a:endParaRPr lang="ko-KR" altLang="en-US" sz="1050" dirty="0" smtClean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17" name="오른쪽 대괄호 16"/>
          <p:cNvSpPr/>
          <p:nvPr/>
        </p:nvSpPr>
        <p:spPr>
          <a:xfrm>
            <a:off x="7989637" y="1396718"/>
            <a:ext cx="45719" cy="101087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대괄호 17"/>
          <p:cNvSpPr/>
          <p:nvPr/>
        </p:nvSpPr>
        <p:spPr>
          <a:xfrm>
            <a:off x="7989637" y="2420148"/>
            <a:ext cx="45719" cy="42489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969394" y="1839715"/>
            <a:ext cx="444417" cy="90024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80%</a:t>
            </a:r>
          </a:p>
          <a:p>
            <a:pPr algn="r"/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r"/>
            <a:endParaRPr lang="en-US" altLang="ko-KR" sz="105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r"/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r"/>
            <a:r>
              <a:rPr lang="en-US" altLang="ko-KR" sz="105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20%</a:t>
            </a:r>
            <a:endParaRPr lang="ko-KR" altLang="en-US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33977" y="1831337"/>
            <a:ext cx="599843" cy="90024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train_X</a:t>
            </a:r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ctr"/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ctr"/>
            <a:endParaRPr lang="en-US" altLang="ko-KR" sz="105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ctr"/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ctr"/>
            <a:r>
              <a:rPr lang="en-US" altLang="ko-KR" sz="1050" dirty="0" err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test_X</a:t>
            </a:r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08192" y="1825990"/>
            <a:ext cx="595035" cy="90024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train_Y</a:t>
            </a:r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ctr"/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ctr"/>
            <a:endParaRPr lang="en-US" altLang="ko-KR" sz="105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ctr"/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ctr"/>
            <a:r>
              <a:rPr lang="en-US" altLang="ko-KR" sz="1050" dirty="0" err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test_Y</a:t>
            </a:r>
            <a:endParaRPr lang="en-US" altLang="ko-KR" sz="105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33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91954" y="2097323"/>
            <a:ext cx="7208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y = 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tf.keras.utils.to_categorical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(y,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num_classes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49" y="3372983"/>
            <a:ext cx="48101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9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모델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838" y="3329126"/>
            <a:ext cx="5055057" cy="29385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70012" y="1140692"/>
            <a:ext cx="78526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5.8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와인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분류 모델 생성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,)),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tf.keras.optimizers.Adam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0.07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categorical_crossentropy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metrics=[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1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분류에서의 활성화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마지막 층은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소프트맥스</a:t>
            </a:r>
            <a:r>
              <a:rPr lang="ko-KR" altLang="en-US" dirty="0" smtClean="0"/>
              <a:t> 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결과의 총합은 </a:t>
            </a:r>
            <a:r>
              <a:rPr lang="en-US" altLang="ko-KR" dirty="0" smtClean="0"/>
              <a:t>1</a:t>
            </a:r>
          </a:p>
          <a:p>
            <a:pPr lvl="2"/>
            <a:r>
              <a:rPr lang="ko-KR" altLang="en-US" dirty="0" smtClean="0"/>
              <a:t>큰 값을 강조하고 작은 값은 약화시키는 효과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93194" y="3414015"/>
            <a:ext cx="806569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5.8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와인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분류 모델 생성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,)),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tf.keras.optimizers.Adam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lr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0.07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categorical_crossentropy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metrics=[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339" y="1433923"/>
            <a:ext cx="2717427" cy="234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5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이진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이항</a:t>
            </a:r>
            <a:r>
              <a:rPr lang="en-US" altLang="ko-KR" dirty="0" smtClean="0"/>
              <a:t>)</a:t>
            </a:r>
            <a:r>
              <a:rPr lang="ko-KR" altLang="en-US" dirty="0" smtClean="0"/>
              <a:t> 분류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010480" cy="5151503"/>
          </a:xfrm>
        </p:spPr>
        <p:txBody>
          <a:bodyPr/>
          <a:lstStyle/>
          <a:p>
            <a:r>
              <a:rPr lang="ko-KR" altLang="en-US" dirty="0" smtClean="0"/>
              <a:t>두 가지로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분류하는 방법</a:t>
            </a:r>
            <a:endParaRPr lang="ko-KR" altLang="en-US" dirty="0"/>
          </a:p>
          <a:p>
            <a:pPr lvl="1"/>
            <a:r>
              <a:rPr lang="en-US" altLang="ko-KR" dirty="0" smtClean="0"/>
              <a:t>PASS / FAIL</a:t>
            </a:r>
          </a:p>
          <a:p>
            <a:pPr lvl="1"/>
            <a:r>
              <a:rPr lang="en-US" altLang="ko-KR" dirty="0" smtClean="0"/>
              <a:t>SPAM / HAM</a:t>
            </a:r>
          </a:p>
          <a:p>
            <a:pPr lvl="1"/>
            <a:r>
              <a:rPr lang="ko-KR" altLang="en-US" dirty="0"/>
              <a:t>긍정</a:t>
            </a:r>
            <a:r>
              <a:rPr lang="en-US" altLang="ko-KR" dirty="0"/>
              <a:t>positive</a:t>
            </a:r>
            <a:r>
              <a:rPr lang="ko-KR" altLang="en-US" dirty="0"/>
              <a:t>과 부정</a:t>
            </a:r>
            <a:r>
              <a:rPr lang="en-US" altLang="ko-KR" dirty="0" smtClean="0"/>
              <a:t>negative</a:t>
            </a:r>
          </a:p>
          <a:p>
            <a:pPr lvl="2"/>
            <a:r>
              <a:rPr lang="ko-KR" altLang="en-US" dirty="0" smtClean="0"/>
              <a:t>리뷰 </a:t>
            </a:r>
            <a:r>
              <a:rPr lang="ko-KR" altLang="en-US" dirty="0"/>
              <a:t>텍스트를 기반으로 영화 </a:t>
            </a:r>
            <a:r>
              <a:rPr lang="ko-KR" altLang="en-US" dirty="0" smtClean="0"/>
              <a:t>리뷰</a:t>
            </a:r>
            <a:endParaRPr lang="en-US" altLang="ko-KR" dirty="0" smtClean="0"/>
          </a:p>
          <a:p>
            <a:pPr lvl="1"/>
            <a:r>
              <a:rPr lang="ko-KR" altLang="en-US" dirty="0" err="1"/>
              <a:t>로지스틱</a:t>
            </a:r>
            <a:r>
              <a:rPr lang="ko-KR" altLang="en-US" dirty="0"/>
              <a:t> </a:t>
            </a:r>
            <a:r>
              <a:rPr lang="ko-KR" altLang="en-US" dirty="0" err="1" smtClean="0"/>
              <a:t>회귀라고도</a:t>
            </a:r>
            <a:r>
              <a:rPr lang="ko-KR" altLang="en-US" dirty="0" smtClean="0"/>
              <a:t> 부름</a:t>
            </a:r>
            <a:endParaRPr lang="en-US" altLang="ko-KR" dirty="0" smtClean="0"/>
          </a:p>
          <a:p>
            <a:pPr lvl="2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445" y="1858332"/>
            <a:ext cx="5280682" cy="2640341"/>
          </a:xfrm>
          <a:prstGeom prst="rect">
            <a:avLst/>
          </a:prstGeom>
        </p:spPr>
      </p:pic>
      <p:sp>
        <p:nvSpPr>
          <p:cNvPr id="6" name="내용 개체 틀 3"/>
          <p:cNvSpPr txBox="1">
            <a:spLocks/>
          </p:cNvSpPr>
          <p:nvPr/>
        </p:nvSpPr>
        <p:spPr>
          <a:xfrm>
            <a:off x="297075" y="4214805"/>
            <a:ext cx="7853943" cy="1827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결과 기술 방식</a:t>
            </a:r>
          </a:p>
          <a:p>
            <a:pPr lvl="1"/>
            <a:r>
              <a:rPr lang="en-US" altLang="ko-KR" dirty="0" smtClean="0"/>
              <a:t>4 </a:t>
            </a:r>
            <a:r>
              <a:rPr lang="ko-KR" altLang="en-US" dirty="0" smtClean="0"/>
              <a:t>개의 결과</a:t>
            </a:r>
          </a:p>
          <a:p>
            <a:pPr lvl="2"/>
            <a:r>
              <a:rPr lang="ko-KR" altLang="en-US" dirty="0" smtClean="0"/>
              <a:t>일반 레이블 방식</a:t>
            </a:r>
          </a:p>
          <a:p>
            <a:pPr lvl="3"/>
            <a:r>
              <a:rPr lang="en-US" altLang="ko-KR" dirty="0" smtClean="0"/>
              <a:t>[0, 1, 0, 1]</a:t>
            </a:r>
          </a:p>
          <a:p>
            <a:pPr lvl="2"/>
            <a:r>
              <a:rPr lang="en-US" altLang="ko-KR" dirty="0" smtClean="0"/>
              <a:t>One Hot Encoding </a:t>
            </a:r>
            <a:r>
              <a:rPr lang="ko-KR" altLang="en-US" dirty="0" smtClean="0"/>
              <a:t>방식 </a:t>
            </a:r>
          </a:p>
          <a:p>
            <a:pPr lvl="3"/>
            <a:r>
              <a:rPr lang="en-US" altLang="ko-KR" dirty="0" smtClean="0"/>
              <a:t>[[1, 0], [0, 1], [1, 0], [0, 1]]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362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소프트맥스</a:t>
            </a:r>
            <a:r>
              <a:rPr lang="ko-KR" altLang="en-US" dirty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64" y="1050755"/>
            <a:ext cx="8067675" cy="52516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34969" y="6488668"/>
            <a:ext cx="5821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http://rinterested.github.io/statistics/softmax.html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74491" y="4645151"/>
            <a:ext cx="235340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logits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    </a:t>
            </a:r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probability</a:t>
            </a:r>
            <a:endParaRPr lang="ko-KR" altLang="en-US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21417" y="1193959"/>
            <a:ext cx="1145341" cy="383761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400942" y="1193959"/>
            <a:ext cx="1162229" cy="383761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0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지수승</a:t>
            </a:r>
            <a:r>
              <a:rPr lang="en-US" altLang="ko-KR" dirty="0" smtClean="0"/>
              <a:t> e</a:t>
            </a:r>
            <a:r>
              <a:rPr lang="en-US" altLang="ko-KR" baseline="30000" dirty="0" smtClean="0"/>
              <a:t>x</a:t>
            </a:r>
            <a:r>
              <a:rPr lang="en-US" altLang="ko-KR" dirty="0" smtClean="0"/>
              <a:t> </a:t>
            </a:r>
            <a:r>
              <a:rPr lang="ko-KR" altLang="en-US" dirty="0" smtClean="0"/>
              <a:t>효과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자연수 </a:t>
            </a:r>
            <a:r>
              <a:rPr lang="en-US" altLang="ko-KR" dirty="0" smtClean="0"/>
              <a:t>e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밑으로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하는 지수 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음수는 양수로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작은 수는 작게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큰 수는 더욱 크게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714412" y="1789005"/>
            <a:ext cx="410111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그림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5.5 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출력 코드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math</a:t>
            </a: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np.arange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0.01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math.e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** x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plt.axhline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color=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'gray'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plt.axvline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color=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'gray'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(x, x,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'b-'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'y=x'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'g.'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'y=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e^x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'X'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plt.ylabel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33" y="3051503"/>
            <a:ext cx="4349769" cy="299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4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37468" y="1736882"/>
            <a:ext cx="8123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5.9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와인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분류 모델 학습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history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batch_size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validation_split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0.25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81" y="2826371"/>
            <a:ext cx="8523735" cy="126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5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과정 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0155" y="1188429"/>
            <a:ext cx="669187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5.10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분류 모델 학습 결과 시각화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'b-'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'r--'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'Epoch'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'g-'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val_accuracy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'k--'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val_accuracy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'Epoch'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plt.ylim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0.7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428" y="4057094"/>
            <a:ext cx="7197537" cy="269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9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93" y="1617738"/>
            <a:ext cx="7764817" cy="147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3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97701" y="1956432"/>
            <a:ext cx="482696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다항 분류</a:t>
            </a:r>
            <a:r>
              <a:rPr lang="en-US" altLang="ko-K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와인 품질 분류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20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와인 데이터 셋의 </a:t>
            </a:r>
            <a:r>
              <a:rPr lang="en-US" altLang="ko-KR" dirty="0" smtClean="0"/>
              <a:t>‘quality’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등급</a:t>
            </a:r>
            <a:r>
              <a:rPr lang="en-US" altLang="ko-KR" dirty="0" smtClean="0"/>
              <a:t> 3~9</a:t>
            </a:r>
          </a:p>
          <a:p>
            <a:pPr lvl="1"/>
            <a:r>
              <a:rPr lang="ko-KR" altLang="en-US" dirty="0" smtClean="0"/>
              <a:t>이 모든 등급을 예측하기에는 등급에 따른 데이터 수 차이가 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다시 등급을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정도로 나누어 예측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11" y="2161625"/>
            <a:ext cx="3815271" cy="41742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210" y="2228184"/>
            <a:ext cx="4351969" cy="354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1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새로운 등급인 </a:t>
            </a:r>
            <a:r>
              <a:rPr lang="en-US" altLang="ko-KR" dirty="0" err="1" smtClean="0"/>
              <a:t>new_quality</a:t>
            </a:r>
            <a:r>
              <a:rPr lang="ko-KR" altLang="en-US" dirty="0" smtClean="0"/>
              <a:t>를 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조건에 맞는 값을 새로운 열에 추가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df.loc</a:t>
            </a:r>
            <a:r>
              <a:rPr lang="en-US" altLang="ko-KR" dirty="0" smtClean="0"/>
              <a:t>[ data[‘</a:t>
            </a:r>
            <a:r>
              <a:rPr lang="ko-KR" altLang="en-US" dirty="0" smtClean="0"/>
              <a:t>컬럼</a:t>
            </a:r>
            <a:r>
              <a:rPr lang="en-US" altLang="ko-KR" dirty="0" smtClean="0"/>
              <a:t>’]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새로운 </a:t>
            </a:r>
            <a:r>
              <a:rPr lang="ko-KR" altLang="en-US" dirty="0" err="1" smtClean="0"/>
              <a:t>컬럼명</a:t>
            </a:r>
            <a:r>
              <a:rPr lang="en-US" altLang="ko-KR" dirty="0" smtClean="0"/>
              <a:t>’ ] = ‘</a:t>
            </a:r>
            <a:r>
              <a:rPr lang="ko-KR" altLang="en-US" dirty="0" smtClean="0"/>
              <a:t>값</a:t>
            </a:r>
            <a:r>
              <a:rPr lang="en-US" altLang="ko-KR" dirty="0" smtClean="0"/>
              <a:t>’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32118" y="1999321"/>
            <a:ext cx="620993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5.14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품질을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3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개의 범주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(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좋음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보통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나쁨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로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재분류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wine.loc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[wine[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'quality'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&lt;=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new_quality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=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wine.loc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[wine[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'quality'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==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new_quality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=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wine.loc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[wine[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'quality'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&gt;=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7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new_quality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=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(wine[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new_quality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].describe())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(wine[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new_quality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].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value_counts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913" y="3158904"/>
            <a:ext cx="3368209" cy="284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4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정규화와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원핫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인코딩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4318" y="1599857"/>
            <a:ext cx="759662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5.15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데이터 정규화 및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train, test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데이터 분리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del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wine[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'quality'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wine_backup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wine.copy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wine_norm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(wine -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min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 / 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max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 -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min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wine_norm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new_quality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wine_backup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new_quality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wine_shuffle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wine_norm.sample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frac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wine_shuffle.to_numpy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 *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[: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: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[: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:, :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wine_np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train_idx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tf.keras.utils.to_categorical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num_classes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tf.keras.utils.to_categorical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num_classes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32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26938" y="1811542"/>
            <a:ext cx="809342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5.16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와인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데이터셋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다항 분류 모델 생성 및 학습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,)),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tf.keras.optimizers.Adam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lr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0.003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categorical_crossentropy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metrics=[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history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batch_size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32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b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validation_split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0.25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15004" y="2901819"/>
            <a:ext cx="858417" cy="24259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1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이진 분류 개념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Neural network with 1 neu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05" y="1331868"/>
            <a:ext cx="8156636" cy="36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95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과정 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7199" y="1029232"/>
            <a:ext cx="585029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5.17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다항 분류 모델 학습 결과 시각화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'b-'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'r--'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'Epoch'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'g-'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val_accuracy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'k--'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val_accuracy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'Epoch'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plt.ylim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0.7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48" y="3769711"/>
            <a:ext cx="6596515" cy="241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3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91" y="1732229"/>
            <a:ext cx="7768221" cy="120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5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54555" y="1956432"/>
            <a:ext cx="391325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다항 분류</a:t>
            </a:r>
            <a:r>
              <a:rPr lang="en-US" altLang="ko-K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패션 </a:t>
            </a:r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MNIST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867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Fashion-MNIST </a:t>
            </a:r>
            <a:r>
              <a:rPr lang="ko-KR" altLang="en-US" dirty="0" smtClean="0"/>
              <a:t>데이터 저장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smtClean="0"/>
              <a:t>미리 </a:t>
            </a:r>
            <a:r>
              <a:rPr lang="ko-KR" altLang="en-US" sz="1600" dirty="0"/>
              <a:t>섞여진 </a:t>
            </a:r>
            <a:r>
              <a:rPr lang="en-US" altLang="ko-KR" sz="1600" dirty="0" err="1"/>
              <a:t>fashoin-mnist</a:t>
            </a:r>
            <a:r>
              <a:rPr lang="ko-KR" altLang="en-US" sz="1600" dirty="0"/>
              <a:t>의 학습 데이터와 테스트 데이터 </a:t>
            </a:r>
            <a:r>
              <a:rPr lang="ko-KR" altLang="en-US" sz="1600" dirty="0" smtClean="0"/>
              <a:t>로드</a:t>
            </a:r>
            <a:endParaRPr lang="ko-KR" altLang="en-US" sz="16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57238" y="3746562"/>
            <a:ext cx="5843589" cy="25160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필요 모듈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임포트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tensorflow와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tf.keras를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임포트합니다</a:t>
            </a: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tensorflow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as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tensorflow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① 문제와 정답 데이터 지정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fashion_mnist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keras.datasets.fashion_mnist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train_images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train_labels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 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test_images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test_labels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=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fashion_mnist.load_data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10 개의 분류 이름 지정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class_names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[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T-shirt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top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Trouser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Pullover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Dress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Coat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Sandal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Shirt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Sneaker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Bag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Ankle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5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boot</a:t>
            </a:r>
            <a:r>
              <a:rPr kumimoji="0" lang="ko-KR" altLang="ko-KR" sz="105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데이터 전처리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샘플 값을 정수(0~255)에서 부동소수(0~1)로 변환</a:t>
            </a:r>
            <a:br>
              <a:rPr kumimoji="0" lang="ko-KR" altLang="ko-KR" sz="105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train_images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test_images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train_images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/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255.0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test_images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/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255.0</a:t>
            </a: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raw.githubusercontent.com/KerasKorea/KEKOxTutorial/master/media/10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488" y="1563883"/>
            <a:ext cx="4419887" cy="308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11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데이터셋</a:t>
            </a:r>
            <a:r>
              <a:rPr lang="en-US" altLang="ko-KR" dirty="0" smtClean="0"/>
              <a:t> </a:t>
            </a:r>
            <a:r>
              <a:rPr lang="ko-KR" altLang="en-US" dirty="0" smtClean="0"/>
              <a:t>불러오기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71" y="1193960"/>
            <a:ext cx="8630257" cy="294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4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확인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573" y="1111264"/>
            <a:ext cx="5093997" cy="523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7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정규화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 생성과 학습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loss</a:t>
            </a:r>
            <a:r>
              <a:rPr lang="en-US" altLang="ko-KR" dirty="0" smtClean="0"/>
              <a:t>='</a:t>
            </a:r>
            <a:r>
              <a:rPr lang="en-US" altLang="ko-KR" dirty="0" err="1" smtClean="0"/>
              <a:t>sparse_categorical_crossentropy</a:t>
            </a:r>
            <a:r>
              <a:rPr lang="en-US" altLang="ko-KR" dirty="0" smtClean="0"/>
              <a:t>‘</a:t>
            </a:r>
          </a:p>
          <a:p>
            <a:pPr lvl="1"/>
            <a:r>
              <a:rPr lang="ko-KR" altLang="en-US" dirty="0" smtClean="0"/>
              <a:t>정답을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원핫인코딩</a:t>
            </a:r>
            <a:r>
              <a:rPr lang="ko-KR" altLang="en-US" dirty="0" smtClean="0"/>
              <a:t> 불필요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91681" y="2961246"/>
            <a:ext cx="656875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5.22 Fashion MNIST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분류 모델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tf.keras.layers.Flatten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(units=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tf.keras.optimizers.Adam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(),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sparse_categorical_crossentropy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metrics=[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91681" y="5609167"/>
            <a:ext cx="62981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5.23 Fashion MNIST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분류 모델 학습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history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validation_split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0.25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01012" y="1852636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5.21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데이터 정규화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93605" y="4705121"/>
            <a:ext cx="4230769" cy="240101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01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04" y="3740968"/>
            <a:ext cx="8249816" cy="303211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85697" y="1026002"/>
            <a:ext cx="607422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5.24 Fashion MNIST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분류 모델 학습 결과 시각화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'b-'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'r--'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'Epoch'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'g-'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val_accuracy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'k--'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val_accuracy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'Epoch'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plt.ylim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0.7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33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36" y="1273452"/>
            <a:ext cx="8294915" cy="130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이진 분류 활성화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792" y="1583778"/>
            <a:ext cx="7227307" cy="3687937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 flipV="1">
            <a:off x="6042991" y="4214191"/>
            <a:ext cx="1900362" cy="15903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7036904" y="3649649"/>
            <a:ext cx="7952" cy="564542"/>
          </a:xfrm>
          <a:prstGeom prst="straightConnector1">
            <a:avLst/>
          </a:prstGeom>
          <a:ln w="15875">
            <a:solidFill>
              <a:srgbClr val="7030A0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7038231" y="4254814"/>
            <a:ext cx="6625" cy="452358"/>
          </a:xfrm>
          <a:prstGeom prst="straightConnector1">
            <a:avLst/>
          </a:prstGeom>
          <a:ln w="15875">
            <a:solidFill>
              <a:srgbClr val="7030A0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07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시그모이드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이진분류</a:t>
            </a:r>
            <a:r>
              <a:rPr lang="ko-KR" altLang="en-US" dirty="0"/>
              <a:t> 모델의 </a:t>
            </a:r>
            <a:r>
              <a:rPr lang="ko-KR" altLang="en-US" dirty="0" err="1"/>
              <a:t>출력층에</a:t>
            </a:r>
            <a:r>
              <a:rPr lang="ko-KR" altLang="en-US" dirty="0"/>
              <a:t> 주로 </a:t>
            </a:r>
            <a:r>
              <a:rPr lang="ko-KR" altLang="en-US" dirty="0" smtClean="0"/>
              <a:t>사용되는 활성화 함수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사이의 값으로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출력 값이 </a:t>
            </a:r>
            <a:r>
              <a:rPr lang="ko-KR" altLang="en-US" dirty="0"/>
              <a:t>특정 </a:t>
            </a:r>
            <a:r>
              <a:rPr lang="ko-KR" altLang="en-US" dirty="0" err="1"/>
              <a:t>임계값</a:t>
            </a:r>
            <a:r>
              <a:rPr lang="en-US" altLang="ko-KR" dirty="0"/>
              <a:t>(</a:t>
            </a:r>
            <a:r>
              <a:rPr lang="ko-KR" altLang="en-US" dirty="0"/>
              <a:t>예를 들어 </a:t>
            </a:r>
            <a:r>
              <a:rPr lang="en-US" altLang="ko-KR" dirty="0"/>
              <a:t>0.5) </a:t>
            </a:r>
            <a:r>
              <a:rPr lang="ko-KR" altLang="en-US" dirty="0"/>
              <a:t>이상이면 </a:t>
            </a:r>
            <a:r>
              <a:rPr lang="ko-KR" altLang="en-US" dirty="0" smtClean="0"/>
              <a:t>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이하이면 </a:t>
            </a:r>
            <a:r>
              <a:rPr lang="ko-KR" altLang="en-US" dirty="0"/>
              <a:t>음성이라고 </a:t>
            </a:r>
            <a:r>
              <a:rPr lang="ko-KR" altLang="en-US" dirty="0" smtClean="0"/>
              <a:t>판별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974" y="3279525"/>
            <a:ext cx="3755421" cy="24622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5" y="2809171"/>
            <a:ext cx="1866900" cy="695325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674915" y="3953119"/>
            <a:ext cx="4000060" cy="17235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np</a:t>
            </a:r>
            <a:endParaRPr kumimoji="0" lang="ko-KR" altLang="ko-KR" sz="16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np.linspace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np.exp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6615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이진 분류와 다중 분류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시그모이드</a:t>
            </a:r>
            <a:r>
              <a:rPr lang="ko-KR" altLang="en-US" dirty="0" smtClean="0"/>
              <a:t> 함수와 </a:t>
            </a:r>
            <a:r>
              <a:rPr lang="ko-KR" altLang="en-US" dirty="0" err="1" smtClean="0"/>
              <a:t>소프트맥스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93" y="3385649"/>
            <a:ext cx="7090615" cy="2953032"/>
          </a:xfrm>
          <a:prstGeom prst="rect">
            <a:avLst/>
          </a:prstGeom>
        </p:spPr>
      </p:pic>
      <p:pic>
        <p:nvPicPr>
          <p:cNvPr id="2050" name="Picture 2" descr="https://miro.medium.com/max/729/1*SwXHlCzh-d9UqHOglp3vc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321" y="1313601"/>
            <a:ext cx="3816335" cy="188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72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소프트맥스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분류의 마지막 활성화 함수로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</a:t>
            </a:r>
            <a:r>
              <a:rPr lang="en-US" altLang="ko-KR" dirty="0" err="1" smtClean="0"/>
              <a:t>yi</a:t>
            </a:r>
            <a:r>
              <a:rPr lang="ko-KR" altLang="en-US" dirty="0" smtClean="0"/>
              <a:t>의 합은 </a:t>
            </a:r>
            <a:r>
              <a:rPr lang="en-US" altLang="ko-KR" dirty="0" smtClean="0"/>
              <a:t>1</a:t>
            </a:r>
          </a:p>
          <a:p>
            <a:pPr lvl="2"/>
            <a:r>
              <a:rPr lang="ko-KR" altLang="en-US" dirty="0" smtClean="0"/>
              <a:t>각각의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yi</a:t>
            </a:r>
            <a:r>
              <a:rPr lang="ko-KR" altLang="en-US" dirty="0" smtClean="0"/>
              <a:t>는 그 분류의 확률</a:t>
            </a:r>
            <a:endParaRPr lang="ko-KR" altLang="en-US" dirty="0"/>
          </a:p>
        </p:txBody>
      </p:sp>
      <p:pic>
        <p:nvPicPr>
          <p:cNvPr id="3074" name="Picture 2" descr="https://tensorflowkorea.gitbooks.io/tensorflow-kr/content/g3doc/images/softmax-regression-scalar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53" y="2569484"/>
            <a:ext cx="6472067" cy="258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77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소프트맥스</a:t>
            </a:r>
            <a:r>
              <a:rPr lang="ko-KR" altLang="en-US" dirty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뉴런의 결과를 </a:t>
            </a:r>
            <a:r>
              <a:rPr lang="en-US" altLang="ko-KR" dirty="0" smtClean="0"/>
              <a:t>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지수승으로</a:t>
            </a:r>
            <a:r>
              <a:rPr lang="ko-KR" altLang="en-US" dirty="0" smtClean="0"/>
              <a:t> 하여 모든 합으로 나눈 결과</a:t>
            </a:r>
            <a:endParaRPr lang="en-US" altLang="ko-KR" dirty="0" smtClean="0"/>
          </a:p>
          <a:p>
            <a:pPr lvl="1"/>
            <a:r>
              <a:rPr lang="en-US" altLang="ko-KR" dirty="0" err="1"/>
              <a:t>exp</a:t>
            </a:r>
            <a:r>
              <a:rPr lang="en-US" altLang="ko-KR" dirty="0"/>
              <a:t>(x</a:t>
            </a:r>
            <a:r>
              <a:rPr lang="en-US" altLang="ko-KR" dirty="0" smtClean="0"/>
              <a:t>) / </a:t>
            </a:r>
            <a:r>
              <a:rPr lang="en-US" altLang="ko-KR" dirty="0" err="1" smtClean="0"/>
              <a:t>tf.reduce_sum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exp</a:t>
            </a:r>
            <a:r>
              <a:rPr lang="en-US" altLang="ko-KR" dirty="0" smtClean="0"/>
              <a:t>(x</a:t>
            </a:r>
            <a:r>
              <a:rPr lang="en-US" altLang="ko-KR" dirty="0"/>
              <a:t>))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456" y="1963101"/>
            <a:ext cx="6633993" cy="431835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34969" y="6488668"/>
            <a:ext cx="5821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http://rinterested.github.io/statistics/softmax.html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266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30030</TotalTime>
  <Words>812</Words>
  <Application>Microsoft Office PowerPoint</Application>
  <PresentationFormat>화면 슬라이드 쇼(4:3)</PresentationFormat>
  <Paragraphs>431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D2Coding</vt:lpstr>
      <vt:lpstr>나눔고딕</vt:lpstr>
      <vt:lpstr>맑은 고딕</vt:lpstr>
      <vt:lpstr>Arial</vt:lpstr>
      <vt:lpstr>Consolas</vt:lpstr>
      <vt:lpstr>Courier New</vt:lpstr>
      <vt:lpstr>Tahoma</vt:lpstr>
      <vt:lpstr>Office 테마</vt:lpstr>
      <vt:lpstr>디자인 사용자 지정</vt:lpstr>
      <vt:lpstr>PowerPoint 프레젠테이션</vt:lpstr>
      <vt:lpstr>파일</vt:lpstr>
      <vt:lpstr>이진(이항) 분류</vt:lpstr>
      <vt:lpstr>이진 분류 개념</vt:lpstr>
      <vt:lpstr>이진 분류 활성화 함수</vt:lpstr>
      <vt:lpstr>시그모이드 함수</vt:lpstr>
      <vt:lpstr>이진 분류와 다중 분류</vt:lpstr>
      <vt:lpstr>소프트맥스 함수</vt:lpstr>
      <vt:lpstr>소프트맥스 함수</vt:lpstr>
      <vt:lpstr>대표적 다중 분류</vt:lpstr>
      <vt:lpstr>분류에서의 손실 함수</vt:lpstr>
      <vt:lpstr>크로스 엔트로피 손실 함수 직접 그리기</vt:lpstr>
      <vt:lpstr>크로스 엔트로피 손실 함수</vt:lpstr>
      <vt:lpstr>일반 값 사용 크로스 엔트로피 손실 함수</vt:lpstr>
      <vt:lpstr>일반 값을 원핫으로 변환</vt:lpstr>
      <vt:lpstr>크로스 엔트로피</vt:lpstr>
      <vt:lpstr>크로스 엔트로피 손실 값 직접 계산</vt:lpstr>
      <vt:lpstr>Softmax 함수 </vt:lpstr>
      <vt:lpstr>PowerPoint 프레젠테이션</vt:lpstr>
      <vt:lpstr>PowerPoint 프레젠테이션</vt:lpstr>
      <vt:lpstr>화인 데이터 셋</vt:lpstr>
      <vt:lpstr>와인 데이터셋 합치기</vt:lpstr>
      <vt:lpstr>레드 와인 화이트 와인 수</vt:lpstr>
      <vt:lpstr>정규화</vt:lpstr>
      <vt:lpstr>레드와인과 화이트 와인 행 섞기</vt:lpstr>
      <vt:lpstr>학습 데이터와 테스트 데이터 분리</vt:lpstr>
      <vt:lpstr>원 핫 인코딩</vt:lpstr>
      <vt:lpstr>딥러닝 모델</vt:lpstr>
      <vt:lpstr>분류에서의 활성화 함수</vt:lpstr>
      <vt:lpstr>소프트맥스 함수</vt:lpstr>
      <vt:lpstr>지수승 ex 효과 </vt:lpstr>
      <vt:lpstr>학습</vt:lpstr>
      <vt:lpstr>학습 과정 시각화</vt:lpstr>
      <vt:lpstr>평가</vt:lpstr>
      <vt:lpstr>PowerPoint 프레젠테이션</vt:lpstr>
      <vt:lpstr>와인 데이터 셋의 ‘quality’</vt:lpstr>
      <vt:lpstr>새로운 등급인 new_quality를 생성</vt:lpstr>
      <vt:lpstr>정규화와 원핫 인코딩</vt:lpstr>
      <vt:lpstr>딥러닝 모델</vt:lpstr>
      <vt:lpstr>학습 과정 시각화</vt:lpstr>
      <vt:lpstr>평가</vt:lpstr>
      <vt:lpstr>PowerPoint 프레젠테이션</vt:lpstr>
      <vt:lpstr>Fashion-MNIST 데이터 저장</vt:lpstr>
      <vt:lpstr>데이터셋 불러오기</vt:lpstr>
      <vt:lpstr>데이터 확인</vt:lpstr>
      <vt:lpstr>정규화, 모델 생성과 학습</vt:lpstr>
      <vt:lpstr>시각화</vt:lpstr>
      <vt:lpstr>평가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639</cp:revision>
  <dcterms:created xsi:type="dcterms:W3CDTF">2013-05-23T04:26:30Z</dcterms:created>
  <dcterms:modified xsi:type="dcterms:W3CDTF">2021-07-28T23:35:24Z</dcterms:modified>
</cp:coreProperties>
</file>